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4" r:id="rId3"/>
    <p:sldMasterId id="2147483761" r:id="rId4"/>
    <p:sldMasterId id="2147483768" r:id="rId5"/>
    <p:sldMasterId id="2147484219" r:id="rId6"/>
    <p:sldMasterId id="2147484226" r:id="rId7"/>
    <p:sldMasterId id="2147484233" r:id="rId8"/>
    <p:sldMasterId id="2147484319" r:id="rId9"/>
    <p:sldMasterId id="2147484331" r:id="rId10"/>
    <p:sldMasterId id="2147484367" r:id="rId11"/>
    <p:sldMasterId id="2147484379" r:id="rId12"/>
  </p:sldMasterIdLst>
  <p:notesMasterIdLst>
    <p:notesMasterId r:id="rId31"/>
  </p:notesMasterIdLst>
  <p:sldIdLst>
    <p:sldId id="256" r:id="rId13"/>
    <p:sldId id="408" r:id="rId14"/>
    <p:sldId id="411" r:id="rId15"/>
    <p:sldId id="409" r:id="rId16"/>
    <p:sldId id="412" r:id="rId17"/>
    <p:sldId id="424" r:id="rId18"/>
    <p:sldId id="443" r:id="rId19"/>
    <p:sldId id="425" r:id="rId20"/>
    <p:sldId id="429" r:id="rId21"/>
    <p:sldId id="430" r:id="rId22"/>
    <p:sldId id="432" r:id="rId23"/>
    <p:sldId id="444" r:id="rId24"/>
    <p:sldId id="433" r:id="rId25"/>
    <p:sldId id="439" r:id="rId26"/>
    <p:sldId id="442" r:id="rId27"/>
    <p:sldId id="440" r:id="rId28"/>
    <p:sldId id="441" r:id="rId29"/>
    <p:sldId id="393" r:id="rId30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5" autoAdjust="0"/>
  </p:normalViewPr>
  <p:slideViewPr>
    <p:cSldViewPr>
      <p:cViewPr varScale="1">
        <p:scale>
          <a:sx n="61" d="100"/>
          <a:sy n="61" d="100"/>
        </p:scale>
        <p:origin x="14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B0C16B-81D1-47FF-B2BA-EAA6CBB7E68B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5FEF30-903F-4546-9408-A2F9EBB4A997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75194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FEF30-903F-4546-9408-A2F9EBB4A997}" type="slidenum">
              <a:rPr lang="en-US" altLang="en-US" smtClean="0"/>
              <a:pPr/>
              <a:t>13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9762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FEF30-903F-4546-9408-A2F9EBB4A997}" type="slidenum">
              <a:rPr lang="en-US" altLang="en-US" smtClean="0"/>
              <a:pPr/>
              <a:t>14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3471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FEF30-903F-4546-9408-A2F9EBB4A997}" type="slidenum">
              <a:rPr lang="en-US" altLang="en-US" smtClean="0"/>
              <a:pPr/>
              <a:t>18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7478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98FA-4AEB-4056-8CEA-61ABA420F8FC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2D292-32FA-4E79-9C8C-E7F3B1A9C293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6639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FC9B-85B1-4AAF-982B-DB9C2451680A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39535-13CB-48EB-B2AC-5310132BCAE2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303686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9237-2CAA-4905-9B4D-DC0E3E3750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01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A8C6-B4BD-437C-B1C3-96E2212D0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796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B781-7A6E-4CB8-B368-B3A244A102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871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927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AFA7-367E-40B1-9456-0500F23751FA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3B2E6-CB22-4AFD-87F9-BE2B9DCE69FE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0718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7086-4EF2-476E-B286-B175642FE52B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56ABE-3736-4226-88C0-37FC73984FD2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5678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58288" cy="2935288"/>
            <a:chOff x="0" y="0"/>
            <a:chExt cx="9921727" cy="293456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906248" cy="2853617"/>
            </a:xfrm>
            <a:prstGeom prst="rect">
              <a:avLst/>
            </a:prstGeom>
            <a:solidFill>
              <a:srgbClr val="009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endParaRPr lang="en-GB" altLang="en-US" sz="2400" smtClean="0">
                <a:solidFill>
                  <a:srgbClr val="000000"/>
                </a:solidFill>
              </a:endParaRPr>
            </a:p>
          </p:txBody>
        </p:sp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21727" cy="293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58" y="574590"/>
              <a:ext cx="1417955" cy="49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32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3109551" y="3213101"/>
            <a:ext cx="5517174" cy="151204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109551" y="5013344"/>
            <a:ext cx="5517174" cy="180005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445703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AA975F72-BAA6-48C3-AD1F-8778264BD3A6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3" y="762005"/>
            <a:ext cx="7745270" cy="938213"/>
          </a:xfrm>
        </p:spPr>
        <p:txBody>
          <a:bodyPr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23" y="1773244"/>
            <a:ext cx="7745270" cy="4103687"/>
          </a:xfr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5222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26988"/>
            <a:ext cx="9144000" cy="6237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endParaRPr lang="en-GB" altLang="en-US" sz="2400" smtClean="0">
              <a:solidFill>
                <a:srgbClr val="000000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6EF583F0-DCFC-4A2C-B253-3FBD8E0DD40E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32" y="762000"/>
            <a:ext cx="7776797" cy="93880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227" y="1772816"/>
            <a:ext cx="3918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40" y="1772816"/>
            <a:ext cx="371768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6162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32550" y="6524625"/>
            <a:ext cx="654050" cy="144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</a:defRPr>
            </a:lvl1pPr>
          </a:lstStyle>
          <a:p>
            <a:fld id="{CDC54533-0AD5-4C51-9722-0CAF3C61D1F6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752600" y="6524625"/>
            <a:ext cx="625475" cy="150813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062761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0" y="2174875"/>
            <a:ext cx="4041531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710768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22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58288" cy="2935288"/>
            <a:chOff x="0" y="0"/>
            <a:chExt cx="9921727" cy="293456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906248" cy="2853617"/>
            </a:xfrm>
            <a:prstGeom prst="rect">
              <a:avLst/>
            </a:prstGeom>
            <a:solidFill>
              <a:srgbClr val="009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endParaRPr lang="en-GB" altLang="en-US" sz="2400" smtClean="0">
                <a:solidFill>
                  <a:srgbClr val="000000"/>
                </a:solidFill>
              </a:endParaRPr>
            </a:p>
          </p:txBody>
        </p:sp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21727" cy="293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58" y="574590"/>
              <a:ext cx="1417955" cy="49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32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3109551" y="3213101"/>
            <a:ext cx="5517174" cy="151204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109551" y="5013340"/>
            <a:ext cx="5517174" cy="180005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49163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860C-39DC-4CB8-A0D0-116F1CEC8009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79876-3843-4E60-8C35-62016575F569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6974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D8B8F7B3-6575-4E9E-915B-3B4132AD2DEF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3" y="762005"/>
            <a:ext cx="7745270" cy="938213"/>
          </a:xfrm>
        </p:spPr>
        <p:txBody>
          <a:bodyPr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23" y="1773244"/>
            <a:ext cx="7745270" cy="4103687"/>
          </a:xfr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6797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26988"/>
            <a:ext cx="9144000" cy="6237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endParaRPr lang="en-GB" altLang="en-US" sz="2400" smtClean="0">
              <a:solidFill>
                <a:srgbClr val="000000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30E9D719-197A-4F18-BEA9-0AD676100716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30" y="762000"/>
            <a:ext cx="7776797" cy="93880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227" y="1772816"/>
            <a:ext cx="3918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40" y="1772816"/>
            <a:ext cx="371768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8781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32550" y="6524625"/>
            <a:ext cx="654050" cy="144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</a:defRPr>
            </a:lvl1pPr>
          </a:lstStyle>
          <a:p>
            <a:fld id="{168FD342-60F3-4020-ACA4-CC76FF0DA7C6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752600" y="6524625"/>
            <a:ext cx="625475" cy="150813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716170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8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8" y="2174875"/>
            <a:ext cx="4041531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291987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073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58288" cy="2935288"/>
            <a:chOff x="0" y="0"/>
            <a:chExt cx="9921727" cy="293456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906248" cy="2853617"/>
            </a:xfrm>
            <a:prstGeom prst="rect">
              <a:avLst/>
            </a:prstGeom>
            <a:solidFill>
              <a:srgbClr val="009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endParaRPr lang="en-GB" altLang="en-US" sz="2400" smtClean="0">
                <a:solidFill>
                  <a:srgbClr val="000000"/>
                </a:solidFill>
              </a:endParaRPr>
            </a:p>
          </p:txBody>
        </p:sp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21727" cy="293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58" y="574590"/>
              <a:ext cx="1417955" cy="49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32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3109550" y="3213101"/>
            <a:ext cx="5517174" cy="151204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109550" y="5013334"/>
            <a:ext cx="5517174" cy="180005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347377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F094A1E1-B659-4626-8CD9-C26BDCB1179B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3" y="762005"/>
            <a:ext cx="7745270" cy="938213"/>
          </a:xfrm>
        </p:spPr>
        <p:txBody>
          <a:bodyPr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23" y="1773244"/>
            <a:ext cx="7745270" cy="4103687"/>
          </a:xfr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6115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26988"/>
            <a:ext cx="9144000" cy="6237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endParaRPr lang="en-GB" altLang="en-US" sz="2400" smtClean="0">
              <a:solidFill>
                <a:srgbClr val="000000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ECE3B9D2-7317-4019-9826-79297DDD2FC8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7" y="762000"/>
            <a:ext cx="7776797" cy="93880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227" y="1772816"/>
            <a:ext cx="3918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40" y="1772816"/>
            <a:ext cx="371768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8827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32550" y="6524625"/>
            <a:ext cx="654050" cy="144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</a:defRPr>
            </a:lvl1pPr>
          </a:lstStyle>
          <a:p>
            <a:fld id="{21567396-2254-4C99-A52A-517279EAC367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752600" y="6524625"/>
            <a:ext cx="625475" cy="150813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794676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04258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674B-5607-4C2F-BF98-EB82DABBB046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27E87-90C9-47AE-AAF8-6845F5FDD791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91774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492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58288" cy="2935288"/>
            <a:chOff x="0" y="0"/>
            <a:chExt cx="9921727" cy="293456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906248" cy="2853617"/>
            </a:xfrm>
            <a:prstGeom prst="rect">
              <a:avLst/>
            </a:prstGeom>
            <a:solidFill>
              <a:srgbClr val="009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endParaRPr lang="en-GB" altLang="en-US" sz="2400" smtClean="0">
                <a:solidFill>
                  <a:srgbClr val="000000"/>
                </a:solidFill>
              </a:endParaRPr>
            </a:p>
          </p:txBody>
        </p:sp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21727" cy="293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58" y="574590"/>
              <a:ext cx="1417955" cy="49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32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3109546" y="3213101"/>
            <a:ext cx="5517174" cy="151204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109546" y="5013326"/>
            <a:ext cx="5517174" cy="180005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750104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E01A78F4-14ED-467F-950B-97006F42158B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3" y="762001"/>
            <a:ext cx="7745270" cy="938213"/>
          </a:xfrm>
        </p:spPr>
        <p:txBody>
          <a:bodyPr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23" y="1773239"/>
            <a:ext cx="7745270" cy="4103687"/>
          </a:xfr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0061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26988"/>
            <a:ext cx="9144000" cy="6237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endParaRPr lang="en-GB" altLang="en-US" sz="2400" smtClean="0">
              <a:solidFill>
                <a:srgbClr val="000000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1913DE57-90E3-4FEA-9CB4-C86813F134BE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3" y="762000"/>
            <a:ext cx="7776797" cy="93880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224" y="1772816"/>
            <a:ext cx="3918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772816"/>
            <a:ext cx="371768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223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0600272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4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58288" cy="2935288"/>
            <a:chOff x="0" y="0"/>
            <a:chExt cx="9921727" cy="293456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906248" cy="2853617"/>
            </a:xfrm>
            <a:prstGeom prst="rect">
              <a:avLst/>
            </a:prstGeom>
            <a:solidFill>
              <a:srgbClr val="009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endParaRPr lang="en-GB" altLang="en-US" sz="2400" smtClean="0">
                <a:solidFill>
                  <a:srgbClr val="000000"/>
                </a:solidFill>
              </a:endParaRPr>
            </a:p>
          </p:txBody>
        </p:sp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21727" cy="293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58" y="574590"/>
              <a:ext cx="1417955" cy="49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32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3109550" y="3213101"/>
            <a:ext cx="5517174" cy="151204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109550" y="5013334"/>
            <a:ext cx="5517174" cy="180005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12261668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AE0EE010-7267-48F9-8D6C-8C068DAF9663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3" y="762005"/>
            <a:ext cx="7745270" cy="938213"/>
          </a:xfrm>
        </p:spPr>
        <p:txBody>
          <a:bodyPr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23" y="1773244"/>
            <a:ext cx="7745270" cy="4103687"/>
          </a:xfr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8498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26988"/>
            <a:ext cx="9144000" cy="6237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endParaRPr lang="en-GB" altLang="en-US" sz="2400" smtClean="0">
              <a:solidFill>
                <a:srgbClr val="000000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4E90EFD7-ECB5-4703-AA01-71B82CEC7C99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7" y="762000"/>
            <a:ext cx="7776797" cy="93880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227" y="1772816"/>
            <a:ext cx="3918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40" y="1772816"/>
            <a:ext cx="371768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5902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32550" y="6524625"/>
            <a:ext cx="654050" cy="144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</a:defRPr>
            </a:lvl1pPr>
          </a:lstStyle>
          <a:p>
            <a:fld id="{BCD51A4F-5195-44C0-82F6-4BF9F51C6E9C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>
          <a:xfrm>
            <a:off x="1752600" y="6524625"/>
            <a:ext cx="625475" cy="150813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71995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BB52-0C1A-46D6-AD63-5D92DB07C97F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67397-746F-4710-B56B-213CCE058E21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59278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742706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809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58288" cy="2935288"/>
            <a:chOff x="0" y="0"/>
            <a:chExt cx="9921727" cy="2934560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906248" cy="2853617"/>
            </a:xfrm>
            <a:prstGeom prst="rect">
              <a:avLst/>
            </a:prstGeom>
            <a:solidFill>
              <a:srgbClr val="009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>
                <a:defRPr/>
              </a:pPr>
              <a:endParaRPr lang="en-GB" altLang="en-US" sz="2400" smtClean="0">
                <a:solidFill>
                  <a:srgbClr val="000000"/>
                </a:solidFill>
              </a:endParaRPr>
            </a:p>
          </p:txBody>
        </p:sp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21727" cy="293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58" y="574590"/>
              <a:ext cx="1417955" cy="49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32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3109546" y="3213101"/>
            <a:ext cx="5517174" cy="1512044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109546" y="5013326"/>
            <a:ext cx="5517174" cy="180005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781745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5F1985AB-9D49-4EC0-A631-929E89454FB2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3" y="762001"/>
            <a:ext cx="7745270" cy="938213"/>
          </a:xfrm>
        </p:spPr>
        <p:txBody>
          <a:bodyPr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23" y="1773239"/>
            <a:ext cx="7745270" cy="4103687"/>
          </a:xfr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0150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26988"/>
            <a:ext cx="9144000" cy="6237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endParaRPr lang="en-GB" altLang="en-US" sz="2400" smtClean="0">
              <a:solidFill>
                <a:srgbClr val="000000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BE69CEB5-97E2-44D7-A782-B08EF67B1EDB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223" y="762000"/>
            <a:ext cx="7776797" cy="93880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224" y="1772816"/>
            <a:ext cx="391843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772816"/>
            <a:ext cx="3717681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1" hangingPunct="1">
              <a:defRPr sz="9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6499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14285513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63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gmfus.org/sites/default/files/styles/hero_header/public/images/iStock_000026090777Large_1.jpg?itok=A9MQZTM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0261" y="0"/>
            <a:ext cx="15728898" cy="687530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72727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Date</a:t>
            </a:r>
            <a:endParaRPr lang="en-GB" dirty="0"/>
          </a:p>
        </p:txBody>
      </p:sp>
      <p:sp>
        <p:nvSpPr>
          <p:cNvPr id="10" name="Title 4"/>
          <p:cNvSpPr txBox="1">
            <a:spLocks/>
          </p:cNvSpPr>
          <p:nvPr userDrawn="1"/>
        </p:nvSpPr>
        <p:spPr>
          <a:xfrm>
            <a:off x="-2" y="2628508"/>
            <a:ext cx="9144001" cy="2456676"/>
          </a:xfrm>
          <a:prstGeom prst="rect">
            <a:avLst/>
          </a:prstGeom>
          <a:solidFill>
            <a:schemeClr val="bg2">
              <a:lumMod val="10000"/>
              <a:alpha val="49000"/>
            </a:schemeClr>
          </a:solidFill>
        </p:spPr>
        <p:txBody>
          <a:bodyPr vert="horz" lIns="90000" tIns="45720" rIns="90000" bIns="45720" rtlCol="0" anchor="t" anchorCtr="0">
            <a:normAutofit/>
          </a:bodyPr>
          <a:lstStyle>
            <a:lvl1pPr algn="l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kumimoji="0" sz="4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endParaRPr lang="en-US" sz="3100" i="1" cap="none" dirty="0">
              <a:solidFill>
                <a:srgbClr val="00000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pic>
        <p:nvPicPr>
          <p:cNvPr id="12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13" name="Imag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0400" y="498500"/>
            <a:ext cx="458653" cy="954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16" y="6093296"/>
            <a:ext cx="2086484" cy="693125"/>
          </a:xfrm>
          <a:prstGeom prst="rect">
            <a:avLst/>
          </a:prstGeom>
        </p:spPr>
      </p:pic>
      <p:sp>
        <p:nvSpPr>
          <p:cNvPr id="16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17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5358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6D43C-200D-4A9D-9FFE-C4B02C71F2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641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34B0B-F2EA-4025-AB38-1C6DF4D8B5F6}" type="datetime1">
              <a:rPr lang="en-GB" altLang="en-US"/>
              <a:pPr/>
              <a:t>30/10/2023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3E093-D270-4156-ABB0-A82B92B0C9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116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9211-D473-46A3-B703-008093C16F07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3F24-8F07-4214-B6C2-DA20A256A2F0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18329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B3DA4-BC50-4E28-8E77-8ADA6A9BB4BD}" type="datetime1">
              <a:rPr lang="en-GB" altLang="en-US"/>
              <a:pPr/>
              <a:t>30/10/2023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87CE3-8B9A-49B2-9D4E-68302CF1A9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9267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82658-90E8-4A35-917B-DA5B2AE9C534}" type="datetime1">
              <a:rPr lang="en-GB" altLang="en-US"/>
              <a:pPr/>
              <a:t>30/10/2023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8EDA5-DE81-42AE-9320-B2804B27B6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06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7A221-1CB3-4773-B539-4AF88CC20CC2}" type="datetime1">
              <a:rPr lang="en-GB" altLang="en-US"/>
              <a:pPr/>
              <a:t>30/10/2023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991CE-6E7F-48F3-A11F-6C90552C00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1160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2081F-EC79-4380-AAFB-491BA6C14EB0}" type="datetime1">
              <a:rPr lang="en-GB" altLang="en-US"/>
              <a:pPr/>
              <a:t>30/10/2023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B43F5-33FA-486C-B98A-6EFBD7625D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6498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566C8-AC3C-4462-A44D-65BBE7AEA0F4}" type="datetime1">
              <a:rPr lang="en-GB" altLang="en-US"/>
              <a:pPr/>
              <a:t>30/10/2023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8E196-8431-4CDB-98BD-262E0CC5A3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6979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BDEA5-802B-49B2-AFCD-509EEC960AA6}" type="datetime1">
              <a:rPr lang="en-GB" altLang="en-US"/>
              <a:pPr/>
              <a:t>30/10/2023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93D04-1548-49C7-A8CA-F3CB425F7C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874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BB6A9-32BB-412C-9411-20D0AF8F7FAE}" type="datetime1">
              <a:rPr lang="en-GB" altLang="en-US"/>
              <a:pPr/>
              <a:t>30/10/2023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908B4-EACF-4FF2-B4A2-D37B8AE83A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92498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026C9-45F8-4B27-A83C-7C1B17845391}" type="datetime1">
              <a:rPr lang="en-GB" altLang="en-US"/>
              <a:pPr/>
              <a:t>30/10/2023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0FF69-2B65-4236-AC47-0584009CF6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54160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>
                <a:solidFill>
                  <a:srgbClr val="34411B"/>
                </a:solidFill>
              </a:defRPr>
            </a:lvl1pPr>
            <a:lvl2pPr eaLnBrk="1" latinLnBrk="0" hangingPunct="1">
              <a:defRPr>
                <a:solidFill>
                  <a:srgbClr val="34411B"/>
                </a:solidFill>
              </a:defRPr>
            </a:lvl2pPr>
            <a:lvl3pPr eaLnBrk="1" latinLnBrk="0" hangingPunct="1">
              <a:defRPr>
                <a:solidFill>
                  <a:srgbClr val="34411B"/>
                </a:solidFill>
              </a:defRPr>
            </a:lvl3pPr>
            <a:lvl4pPr eaLnBrk="1" latinLnBrk="0" hangingPunct="1">
              <a:defRPr>
                <a:solidFill>
                  <a:srgbClr val="34411B"/>
                </a:solidFill>
              </a:defRPr>
            </a:lvl4pPr>
            <a:lvl5pPr eaLnBrk="1" latinLnBrk="0" hangingPunct="1">
              <a:defRPr>
                <a:solidFill>
                  <a:srgbClr val="34411B"/>
                </a:solidFill>
              </a:defRPr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9E0088B6-205D-46CD-91A3-33B76E75F264}" type="datetime1">
              <a:rPr lang="en-US" smtClean="0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1E24D8A3-C7DE-4B2E-A3FA-4CE3DC64302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34411B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9058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9DB75-0426-4BB1-8B5E-64006D83E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8241AAA-8392-4F74-B75A-B6FE25833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427187-C15A-4C11-B927-11829FD9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89AC49-8CD2-4D7D-BB5F-90884D96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F4C902-BAA6-470E-B9F2-095EC99C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0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0B17-30CE-4EE1-A5AD-3BB3817EC8D3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B2A12-C38A-415A-8CCE-1BF68BD8D35B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35242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B82FF-970B-4797-B4AA-6E051F11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03B642-BF83-46B4-88C1-468D75B75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466921-3D9C-43B9-A1E8-C3D0178F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ABB1A9-9311-4704-A72A-23EBD7D3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B1500F-2B69-448C-A401-9C80BB40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61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2A5FC5-7FCD-4F2E-91A2-E071284C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70840F-5AFB-49ED-A5AA-85AC4BAB8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B45039-39F8-4DD3-913B-7F6C8790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BA83D3-0DF7-4F32-AD32-06F9218A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D03B6A-F747-4873-942B-1AA658B9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15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4D2C9E-C285-47A0-92F7-EB556ACF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993840-A3FA-4182-9A58-5414896D5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2EBDD0-B79B-49C0-B1C2-8FDCDFF57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C32863-486C-4636-862B-20D084E3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0D56A2-A7A7-4C4C-8F73-B43CC48A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5781E4-E2CE-4E53-B252-95B7227C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53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1276D3-05E2-4608-970B-F7A8F936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26AE1F-6F36-4F9E-AD17-F0B8D18BD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65A023-57EF-4C4E-B0B5-6BEB7CCF5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088B23-DD38-4360-8918-482CFC02D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0D9D8C5-A70F-49C1-A689-392EC55CB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B7EA29-35F8-4670-BD5A-07CAE71C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93BF354-F52E-4903-87B6-41E77B98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896C81A-D3A1-45E9-820E-304443D4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24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8283D9-A17F-43D0-B43E-BC36A8FB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450CCB-6A5B-4F41-AF5E-95D6024C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0B43178-2A78-4707-AD9E-88CBE471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FD0EF6-0FAC-4E57-BA78-C639EED6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43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4A299AC-F7FC-46BD-8E60-EC2BBFD5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ACF6283-A2B2-4B08-BF2E-7FBC484B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C9A031-92F9-4091-BFF3-9238D11A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106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F526F7-2690-4F85-A494-1DD4593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40571D-1C1F-432C-86C8-ABE3E0D1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40FADC-D887-4148-B1EA-F8AE98DEC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F95773-B88C-4DB1-ACBB-9A8C013F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5F63CD7-607B-41F1-911B-B491582A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2F39F5D-2AB6-4BFC-AAF9-153C1CB0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206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3F2A7-3E1E-433D-920D-79F162B8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35A3502-11F2-4E2E-B88E-361E4072C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AEADE0-567E-43F1-B13D-CEF079CA5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B05D35-1C2B-4A9A-8EBA-179EDFDB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0E55E9-DB31-4A0F-AA8C-99807911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F39770-2CA8-4EB1-9768-281698E8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46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AA6593-A746-49C4-A6DD-64950B41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5390632-2A01-4AF0-822D-918A2288F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D0C59E-119B-4B5B-A9A9-D66A566D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4F771F-E081-4C82-A3DE-CFE42512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B8673E-93A3-4189-B7FB-374CE366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696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DCAC863-6A4E-4E87-BCBA-853F39EA7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5A1186-FEE7-4276-9305-DE417AD79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6CC09C-CC15-4187-AAB1-60BD7023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353972-2B0B-4E93-A752-BBDAC498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5F03FC-6664-4DEA-94CE-77DF15F9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67A1-BF92-409F-A9C0-E688CC8D4AAC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2B37-08D9-4D26-BCDC-452BB962E417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80502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74D-12B1-4D46-B8B1-7511B5FF4E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055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6B5-09B4-4AEC-BE44-2043FAB922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71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30A4-FB29-425B-A5D0-68E7B7A38B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266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06B0-22E5-4BCF-B3CF-41202C6182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62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08F5-D600-4CF7-9B1A-326B37C718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551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54D-4886-4BA0-876B-855D9ADC31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559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115-6069-4653-AA93-3ECECEB158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843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7D5-CEB7-4C33-8D2A-04B8A120E2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360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5430-9FBE-42F9-ABC1-53A598540A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3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18CF-8040-4EAB-93C2-0945B1B21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1D40-CC75-44CB-BC76-9009B4EE8069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E621E-8C72-4BC3-99BF-2EA40AAD4A7A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622394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4F93-AB0E-4EEC-AA50-4E1D26BA3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58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074D-12B1-4D46-B8B1-7511B5FF4E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64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6B5-09B4-4AEC-BE44-2043FAB922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40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30A4-FB29-425B-A5D0-68E7B7A38B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97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06B0-22E5-4BCF-B3CF-41202C6182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737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08F5-D600-4CF7-9B1A-326B37C718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018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054D-4886-4BA0-876B-855D9ADC31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02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115-6069-4653-AA93-3ECECEB158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52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F7D5-CEB7-4C33-8D2A-04B8A120E2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69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5430-9FBE-42F9-ABC1-53A598540A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FCE0-1F3F-400E-8F8E-D41960B5FE20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17FDA-6B14-4876-9366-FA71B6DBCFED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470868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18CF-8040-4EAB-93C2-0945B1B21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573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4F93-AB0E-4EEC-AA50-4E1D26BA3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016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A235-64A9-411C-A44B-DA031244EE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803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A3EA-A781-4948-BEC2-B945AC402A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172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002C-F427-4B34-8CAB-A0895E856A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816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430B-A9EB-480D-8788-11646C5231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034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1954-BC70-4B8B-86DA-6956798B0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783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10B4-CED8-4C42-BB37-CD308E9485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104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6510-AE98-41FA-BEF6-0157E02ED3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547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3B30-A0C8-4B0E-882C-9A04E96F6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fld id="{9A65E16A-3339-4008-86DA-1E56E81D1A44}" type="datetimeFigureOut">
              <a:rPr lang="th-TH"/>
              <a:pPr>
                <a:defRPr/>
              </a:pPr>
              <a:t>30/10/66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01683C30-E542-4EAF-B56A-AFFD550B3667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wallia New" pitchFamily="34" charset="-34"/>
          <a:cs typeface="Browallia New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wallia New" pitchFamily="34" charset="-34"/>
          <a:cs typeface="Browallia New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wallia New" pitchFamily="34" charset="-34"/>
          <a:cs typeface="Browallia New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wallia New" pitchFamily="34" charset="-34"/>
          <a:cs typeface="Browallia New" pitchFamily="34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wallia New" pitchFamily="34" charset="-34"/>
          <a:cs typeface="Browallia New" pitchFamily="34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wallia New" pitchFamily="34" charset="-34"/>
          <a:cs typeface="Browallia New" pitchFamily="34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wallia New" pitchFamily="34" charset="-34"/>
          <a:cs typeface="Browallia New" pitchFamily="34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rowallia New" pitchFamily="34" charset="-34"/>
          <a:cs typeface="Browallia New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723A21-4FB5-4E51-956F-9BA295B8D53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62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723A21-4FB5-4E51-956F-9BA295B8D53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27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F54551-E71B-4FCA-A7B3-718F7761E0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00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762000"/>
            <a:ext cx="76469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73238"/>
            <a:ext cx="764698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307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58442727-99E3-4EE8-AA1F-A264AD12C9FB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9350" y="6448425"/>
            <a:ext cx="3614738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762000"/>
            <a:ext cx="76469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73238"/>
            <a:ext cx="764698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4100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CEBC8983-637B-4E42-B443-5193F0CE1053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9350" y="6448425"/>
            <a:ext cx="3614738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762000"/>
            <a:ext cx="76469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73238"/>
            <a:ext cx="764698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9220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77A5DEFD-31A2-4A2B-9929-2DCB83AC88D2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9350" y="6448425"/>
            <a:ext cx="3614738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762000"/>
            <a:ext cx="76469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73238"/>
            <a:ext cx="764698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44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FDD2CBA4-525A-44DE-BA6D-A92759F3AEA0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9350" y="6448425"/>
            <a:ext cx="3614738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9" r:id="rId4"/>
    <p:sldLayoutId id="2147484180" r:id="rId5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762000"/>
            <a:ext cx="76469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73238"/>
            <a:ext cx="764698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9220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BF8412FB-7786-4CB7-BAB0-3A7324CEF774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9350" y="6448425"/>
            <a:ext cx="3614738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2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762000"/>
            <a:ext cx="76469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773238"/>
            <a:ext cx="7646987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44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8913"/>
            <a:ext cx="1128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989763" y="6376988"/>
            <a:ext cx="19685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0A8D1BA7-82A5-4CDF-AC81-4E4F0770B713}" type="slidenum">
              <a:rPr lang="en-GB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9350" y="6448425"/>
            <a:ext cx="3614738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9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90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1" r:id="rId4"/>
    <p:sldLayoutId id="2147484232" r:id="rId5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E131BA03-150A-4C77-BC79-9A6894929C89}" type="datetime1">
              <a:rPr lang="en-GB" altLang="en-US">
                <a:cs typeface="Arial" pitchFamily="34" charset="0"/>
              </a:rPr>
              <a:pPr/>
              <a:t>30/10/2023</a:t>
            </a:fld>
            <a:endParaRPr lang="en-GB" altLang="en-US">
              <a:cs typeface="Arial" pitchFamily="34" charset="0"/>
            </a:endParaRP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endParaRPr lang="en-GB" altLang="en-US">
              <a:cs typeface="Arial" pitchFamily="34" charset="0"/>
            </a:endParaRPr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Georgia" pitchFamily="18" charset="0"/>
              </a:defRPr>
            </a:lvl1pPr>
          </a:lstStyle>
          <a:p>
            <a:fld id="{AFDF1856-82B7-41BC-9A27-FE14600351DE}" type="slidenum">
              <a:rPr lang="en-GB" altLang="en-US">
                <a:cs typeface="Arial" pitchFamily="34" charset="0"/>
              </a:rPr>
              <a:pPr/>
              <a:t>‹#›</a:t>
            </a:fld>
            <a:endParaRPr lang="en-GB" altLang="en-US">
              <a:cs typeface="Arial" pitchFamily="34" charset="0"/>
            </a:endParaRPr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61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93B83CB-592D-4809-9FD7-E383DD9E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EBE139-E902-40CD-822B-1B857BF05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CA3B07-5F4F-44FF-90E3-A8DFBD21C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7B68FF-863E-42AD-B46E-A9A996D475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DD3523-F62A-4899-A044-1AE4CDD02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923AE-02F0-46C6-A414-FB3F756A0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F02318-1F27-42FF-BBB1-53E2F1CDF21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81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548680"/>
            <a:ext cx="9217024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kern="100" dirty="0" smtClean="0">
                <a:solidFill>
                  <a:srgbClr val="0000FF"/>
                </a:solidFill>
                <a:latin typeface="Times New Roman"/>
                <a:ea typeface="ＭＳ 明朝"/>
              </a:rPr>
              <a:t>The Rise/Re-rise of Industrial Policy in </a:t>
            </a:r>
            <a:br>
              <a:rPr lang="en-US" sz="4000" b="1" kern="100" dirty="0" smtClean="0">
                <a:solidFill>
                  <a:srgbClr val="0000FF"/>
                </a:solidFill>
                <a:latin typeface="Times New Roman"/>
                <a:ea typeface="ＭＳ 明朝"/>
              </a:rPr>
            </a:br>
            <a:r>
              <a:rPr lang="en-US" sz="4000" b="1" kern="100" dirty="0" smtClean="0">
                <a:solidFill>
                  <a:srgbClr val="0000FF"/>
                </a:solidFill>
                <a:latin typeface="Times New Roman"/>
                <a:ea typeface="ＭＳ 明朝"/>
              </a:rPr>
              <a:t>Southeast Asia</a:t>
            </a:r>
            <a:endParaRPr lang="th-TH" sz="4000" b="1" dirty="0" smtClean="0">
              <a:solidFill>
                <a:srgbClr val="0000FF"/>
              </a:solidFill>
            </a:endParaRPr>
          </a:p>
        </p:txBody>
      </p:sp>
      <p:sp>
        <p:nvSpPr>
          <p:cNvPr id="73731" name="Subtitle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08504" cy="17526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Patarapong Intarakumnerd</a:t>
            </a:r>
          </a:p>
          <a:p>
            <a:pPr eaLnBrk="1" hangingPunct="1"/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1" dirty="0" smtClean="0">
              <a:solidFill>
                <a:srgbClr val="00B05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t>National Graduate Institute for Policy Studies (GRIPS), Japan</a:t>
            </a:r>
          </a:p>
          <a:p>
            <a:pPr eaLnBrk="1" hangingPunct="1"/>
            <a:endParaRPr lang="th-TH" altLang="en-US" b="1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75" y="0"/>
            <a:ext cx="7886700" cy="994172"/>
          </a:xfrm>
        </p:spPr>
        <p:txBody>
          <a:bodyPr/>
          <a:lstStyle/>
          <a:p>
            <a:r>
              <a:rPr lang="en-GB" b="1" dirty="0">
                <a:solidFill>
                  <a:srgbClr val="3333FF"/>
                </a:solidFill>
                <a:latin typeface="Calibri" panose="020F0502020204030204" pitchFamily="34" charset="0"/>
                <a:ea typeface="Yu Mincho" panose="02020400000000000000"/>
                <a:cs typeface="Cordia New" panose="020B0304020202020204" pitchFamily="34" charset="-34"/>
              </a:rPr>
              <a:t>Examples of Innovation Policy Measures </a:t>
            </a:r>
            <a:r>
              <a:rPr lang="en-GB" b="1" dirty="0" smtClean="0">
                <a:solidFill>
                  <a:srgbClr val="3333FF"/>
                </a:solidFill>
                <a:latin typeface="Calibri" panose="020F0502020204030204" pitchFamily="34" charset="0"/>
                <a:ea typeface="Yu Mincho" panose="02020400000000000000"/>
                <a:cs typeface="Cordia New" panose="020B0304020202020204" pitchFamily="34" charset="-34"/>
              </a:rPr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5" y="908720"/>
            <a:ext cx="8915400" cy="59492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000" dirty="0">
                <a:solidFill>
                  <a:srgbClr val="FF0000"/>
                </a:solidFill>
              </a:rPr>
              <a:t>Singapore:</a:t>
            </a:r>
            <a:r>
              <a:rPr lang="en-US" sz="3000" dirty="0"/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00B050"/>
                </a:solidFill>
                <a:ea typeface="Yu Mincho" panose="02020400000000000000"/>
                <a:cs typeface="Cordia New" panose="020B0304020202020204" pitchFamily="34" charset="-34"/>
              </a:rPr>
              <a:t>SMEs Go Digital Programme </a:t>
            </a:r>
            <a:r>
              <a:rPr lang="en-GB" sz="3000" dirty="0">
                <a:ea typeface="Yu Mincho" panose="02020400000000000000"/>
                <a:cs typeface="Cordia New" panose="020B0304020202020204" pitchFamily="34" charset="-34"/>
              </a:rPr>
              <a:t>subsidizing up to 80% for pre-approved solutions to enhance SMEs’ digital transformation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3000" dirty="0">
                <a:solidFill>
                  <a:srgbClr val="00B050"/>
                </a:solidFill>
                <a:ea typeface="Yu Mincho" panose="02020400000000000000"/>
                <a:cs typeface="Cordia New" panose="020B0304020202020204" pitchFamily="34" charset="-34"/>
              </a:rPr>
              <a:t>Digital Resilience Bonus </a:t>
            </a:r>
            <a:r>
              <a:rPr lang="en-GB" sz="3000" dirty="0">
                <a:ea typeface="Yu Mincho" panose="02020400000000000000"/>
                <a:cs typeface="Cordia New" panose="020B0304020202020204" pitchFamily="34" charset="-34"/>
              </a:rPr>
              <a:t>to endorsing firms to further digitalise their operations and work with digital platform solution providers.</a:t>
            </a:r>
            <a:r>
              <a:rPr lang="en-GB" sz="3000" dirty="0"/>
              <a:t>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3000" dirty="0" err="1">
                <a:solidFill>
                  <a:srgbClr val="00B050"/>
                </a:solidFill>
              </a:rPr>
              <a:t>SGUnited</a:t>
            </a:r>
            <a:r>
              <a:rPr lang="en-GB" sz="3000" dirty="0">
                <a:solidFill>
                  <a:srgbClr val="00B050"/>
                </a:solidFill>
              </a:rPr>
              <a:t> Traineeships</a:t>
            </a:r>
            <a:r>
              <a:rPr lang="en-GB" sz="3000" dirty="0"/>
              <a:t> programme bridging the gap between skills developed by educational system and skills needed in the market</a:t>
            </a:r>
          </a:p>
          <a:p>
            <a:pPr>
              <a:lnSpc>
                <a:spcPct val="110000"/>
              </a:lnSpc>
            </a:pPr>
            <a:r>
              <a:rPr lang="en-GB" sz="3000" dirty="0">
                <a:solidFill>
                  <a:srgbClr val="FF0000"/>
                </a:solidFill>
              </a:rPr>
              <a:t>Thailand: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3000" dirty="0"/>
              <a:t>Connecting SMEs in agriculture to tech start-ups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3000" dirty="0"/>
              <a:t>Training programmes for tech start-ups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4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496" y="1556792"/>
            <a:ext cx="9108504" cy="31683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Policy for Leapfrogging ?: </a:t>
            </a:r>
            <a:b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 of EV Industry in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 Vs. Vietnam</a:t>
            </a:r>
            <a:endParaRPr lang="en-GB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7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Automotive Industry: Thailand vs. Vietnam</a:t>
            </a:r>
            <a:endParaRPr lang="en-GB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 old player (since 1960s) as production base for Japanese and Western car MNCs for ICE cars, extensive local supplier network, sector-specific industrial policies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new comer (since 1990s), expanding domestic market/ export hub, especially for motorcycles.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8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66"/>
          <a:stretch/>
        </p:blipFill>
        <p:spPr>
          <a:xfrm>
            <a:off x="0" y="-279120"/>
            <a:ext cx="9108504" cy="66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39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Thailand’s EV Industry: Trapped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6120680"/>
          </a:xfrm>
        </p:spPr>
        <p:txBody>
          <a:bodyPr>
            <a:noAutofit/>
          </a:bodyPr>
          <a:lstStyle/>
          <a:p>
            <a:pPr algn="thaiDist">
              <a:lnSpc>
                <a:spcPct val="10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Thailand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successful in attracting FDI in EV and battery production but failed to create its own innovations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thaiDist">
              <a:lnSpc>
                <a:spcPct val="10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Japanese</a:t>
            </a: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locked into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Slowly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moved to BEV. Hybrid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thaiDist">
              <a:lnSpc>
                <a:spcPct val="100000"/>
              </a:lnSpc>
            </a:pP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newcomers.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locked in. Fast movers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Not yet R&amp;D investment.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thaiDist">
              <a:lnSpc>
                <a:spcPct val="100000"/>
              </a:lnSpc>
            </a:pPr>
            <a:r>
              <a:rPr lang="en-US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firms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 recognized EV brands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thaiDist">
              <a:lnSpc>
                <a:spcPct val="10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Thailand failed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leapfrog. partly tied up by Japanese networks and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unfavorable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FTA with China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thaiDist">
              <a:lnSpc>
                <a:spcPct val="100000"/>
              </a:lnSpc>
            </a:pP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 of FDI-led Industrialization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Vietnam’s Policy to promote EVs</a:t>
            </a:r>
            <a:endParaRPr lang="en-GB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gap of excise tax rates between BEVs and HEVs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Incentive to public bus operators to use EVs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F973-183C-457A-BBCE-61A39D6A68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7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Started only in 2017 as subsidiary of VN’s largest </a:t>
            </a:r>
            <a:r>
              <a:rPr lang="en-US" dirty="0" smtClean="0">
                <a:solidFill>
                  <a:srgbClr val="FF0000"/>
                </a:solidFill>
              </a:rPr>
              <a:t>conglomerate</a:t>
            </a:r>
            <a:r>
              <a:rPr lang="en-US" dirty="0" smtClean="0"/>
              <a:t>, </a:t>
            </a:r>
            <a:r>
              <a:rPr lang="en-US" dirty="0" err="1" smtClean="0"/>
              <a:t>Vingroup</a:t>
            </a:r>
            <a:endParaRPr lang="en-US" dirty="0" smtClean="0"/>
          </a:p>
          <a:p>
            <a:r>
              <a:rPr lang="en-US" dirty="0" smtClean="0"/>
              <a:t>Licensed in production technology  from BMW and GM (old factory in VN) to produce standard ICE cars under own brand.</a:t>
            </a:r>
          </a:p>
          <a:p>
            <a:r>
              <a:rPr lang="en-US" dirty="0" smtClean="0"/>
              <a:t>Swiftly diversified to EVs with a design provided by an </a:t>
            </a:r>
            <a:r>
              <a:rPr lang="en-US" dirty="0"/>
              <a:t>Italian firm, </a:t>
            </a:r>
            <a:r>
              <a:rPr lang="en-US" dirty="0" err="1" smtClean="0"/>
              <a:t>Pininfarina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Recruiting foreign engineers from Holden, Ford and Toyota</a:t>
            </a:r>
          </a:p>
          <a:p>
            <a:r>
              <a:rPr lang="en-US" dirty="0"/>
              <a:t>Heavily </a:t>
            </a:r>
            <a:r>
              <a:rPr lang="en-US" dirty="0" smtClean="0"/>
              <a:t>investing </a:t>
            </a:r>
            <a:r>
              <a:rPr lang="en-US" dirty="0"/>
              <a:t>in own R&amp;D and on-the-job training of young engineers by senior foreign engineers</a:t>
            </a:r>
            <a:r>
              <a:rPr lang="en-US" dirty="0" smtClean="0"/>
              <a:t>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741"/>
            <a:ext cx="1139476" cy="15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7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Succeeded in exporting two small batches to US and Canada since 2022 (</a:t>
            </a:r>
            <a:r>
              <a:rPr lang="en-US" dirty="0" smtClean="0">
                <a:solidFill>
                  <a:srgbClr val="FF0000"/>
                </a:solidFill>
              </a:rPr>
              <a:t>targeting developed country markets, </a:t>
            </a:r>
            <a:r>
              <a:rPr lang="en-US" dirty="0" smtClean="0"/>
              <a:t>different from latecomer firms in mature industries).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Vertical integration </a:t>
            </a:r>
            <a:r>
              <a:rPr lang="en-US" dirty="0" smtClean="0"/>
              <a:t>(producing own key components by itself or with foreign partners). Relying less on GVCs</a:t>
            </a:r>
          </a:p>
          <a:p>
            <a:r>
              <a:rPr lang="en-US" dirty="0" smtClean="0"/>
              <a:t>Only standard supporting policies (preferential excise tax, minor public procurement)</a:t>
            </a:r>
            <a:endParaRPr lang="en-US" dirty="0"/>
          </a:p>
          <a:p>
            <a:r>
              <a:rPr lang="en-US" dirty="0" smtClean="0"/>
              <a:t>A case of a leapfrogging firm exploiting window of opportunity given by a radical innovation (EV)?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B871-375F-498E-A8D9-A21CC42A96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741"/>
            <a:ext cx="1139476" cy="15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0124EE-67D9-40A6-8BF2-D6A9B176D08E}" type="slidenum">
              <a:rPr lang="en-US" altLang="en-US" sz="1400">
                <a:latin typeface="Angsana New" panose="02020603050405020304" pitchFamily="18" charset="-34"/>
              </a:rPr>
              <a:pPr/>
              <a:t>18</a:t>
            </a:fld>
            <a:endParaRPr lang="en-US" altLang="en-US" sz="1400">
              <a:latin typeface="Angsana New" panose="02020603050405020304" pitchFamily="18" charset="-34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Conclusion</a:t>
            </a:r>
            <a:endParaRPr lang="th-TH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663675"/>
            <a:ext cx="9073008" cy="5976664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Re-rise of Industrial Policy globally</a:t>
            </a:r>
          </a:p>
          <a:p>
            <a:pPr eaLnBrk="1" hangingPunct="1"/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from joining and upgrading in GVCs to 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integration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promotion of 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indigenous firms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RVCs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domestic demand stimulus</a:t>
            </a:r>
          </a:p>
          <a:p>
            <a:pPr eaLnBrk="1" hangingPunct="1"/>
            <a:r>
              <a:rPr lang="en-US" altLang="en-US" sz="3000" dirty="0" smtClean="0">
                <a:latin typeface="Times New Roman" panose="02020603050405020304" pitchFamily="18" charset="0"/>
              </a:rPr>
              <a:t>Horizontal targeting on 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R&amp;D, innovation, digitalization</a:t>
            </a:r>
            <a:endParaRPr lang="en-US" altLang="en-US"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000" dirty="0" smtClean="0">
                <a:latin typeface="Times New Roman" panose="02020603050405020304" pitchFamily="18" charset="0"/>
              </a:rPr>
              <a:t>Used to be successful countries relying on GVCs and FDI now trapped in its own past success (Thailand)</a:t>
            </a:r>
          </a:p>
          <a:p>
            <a:pPr eaLnBrk="1" hangingPunct="1"/>
            <a:r>
              <a:rPr lang="en-US" altLang="en-US" sz="3000" dirty="0" smtClean="0">
                <a:latin typeface="Times New Roman" panose="02020603050405020304" pitchFamily="18" charset="0"/>
              </a:rPr>
              <a:t>Window of opportunity for </a:t>
            </a:r>
            <a:r>
              <a:rPr lang="en-US" altLang="en-US" sz="30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leapfrogging 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of indigenous firms during 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turbulent regime</a:t>
            </a:r>
            <a:r>
              <a:rPr lang="en-US" altLang="en-US" sz="3000" dirty="0">
                <a:latin typeface="Times New Roman" panose="02020603050405020304" pitchFamily="18" charset="0"/>
              </a:rPr>
              <a:t> (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Vietnam)?</a:t>
            </a:r>
          </a:p>
          <a:p>
            <a:pPr eaLnBrk="1" hangingPunct="1"/>
            <a:r>
              <a:rPr lang="en-US" altLang="en-US" sz="3000" dirty="0" smtClean="0">
                <a:latin typeface="Times New Roman" panose="02020603050405020304" pitchFamily="18" charset="0"/>
              </a:rPr>
              <a:t>Industrial policy for catching-up phase seems to be inadequate. </a:t>
            </a:r>
            <a:r>
              <a:rPr lang="en-US" altLang="en-US" sz="3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What are appropriate industrial policies for leapfrogging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?</a:t>
            </a:r>
            <a:endParaRPr lang="th-TH" altLang="en-US" sz="30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Policy</a:t>
            </a:r>
            <a:endParaRPr lang="en-GB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that seek to change the structure of the domestic economy towards </a:t>
            </a:r>
            <a:r>
              <a:rPr lang="en-US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u="sng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are expected to offer better prospects for economic growth or societal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welfare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eaLnBrk="1" hangingPunct="1">
              <a:spcBef>
                <a:spcPct val="0"/>
              </a:spcBef>
              <a:buClr>
                <a:srgbClr val="0000FF"/>
              </a:buClr>
              <a:buSzPct val="120000"/>
              <a:buFontTx/>
              <a:buChar char="-"/>
              <a:tabLst>
                <a:tab pos="685800" algn="l"/>
              </a:tabLst>
            </a:pPr>
            <a:r>
              <a:rPr lang="en-GB" altLang="ja-JP" sz="28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Horizontal </a:t>
            </a:r>
            <a:r>
              <a:rPr lang="en-GB" altLang="ja-JP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priorities: identifying socially desirable technology </a:t>
            </a:r>
            <a:r>
              <a:rPr lang="en-GB" altLang="ja-JP" sz="2800" i="1" dirty="0" smtClean="0">
                <a:solidFill>
                  <a:srgbClr val="FF33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tasks/activities</a:t>
            </a:r>
            <a:r>
              <a:rPr lang="en-GB" altLang="ja-JP" sz="2800" dirty="0" smtClean="0">
                <a:solidFill>
                  <a:srgbClr val="FF33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r>
              <a:rPr lang="en-GB" altLang="ja-JP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</a:t>
            </a:r>
            <a:endParaRPr lang="en-GB" altLang="ja-JP" sz="2800" dirty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914400" lvl="2" indent="0" eaLnBrk="1" hangingPunct="1">
              <a:spcBef>
                <a:spcPct val="0"/>
              </a:spcBef>
              <a:buClr>
                <a:srgbClr val="0000FF"/>
              </a:buClr>
              <a:buSzPct val="120000"/>
              <a:buNone/>
              <a:tabLst>
                <a:tab pos="685800" algn="l"/>
              </a:tabLst>
            </a:pPr>
            <a:r>
              <a:rPr lang="en-GB" altLang="ja-JP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en-GB" altLang="ja-JP" sz="2800" i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Vertical </a:t>
            </a:r>
            <a:r>
              <a:rPr lang="en-GB" altLang="ja-JP" sz="2800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priorities: identifying ‘nuclei’ for strategic promotion of </a:t>
            </a:r>
            <a:r>
              <a:rPr lang="en-GB" altLang="ja-JP" sz="2800" i="1" dirty="0">
                <a:solidFill>
                  <a:srgbClr val="FF33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sectors/clusters</a:t>
            </a:r>
            <a:r>
              <a:rPr lang="en-GB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</a:t>
            </a:r>
            <a:endParaRPr lang="en-GB" altLang="ja-JP" sz="2800" dirty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Policy Vs. Market Friendly</a:t>
            </a:r>
            <a:endParaRPr lang="en-GB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Intense debate during 1990s and 2000s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 failures vs. government failures (in selecting the right sectors, technologies, firms)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State (embedded autonomy) vs. rent seeking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 Asia’s industrial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olicy declined under the pressure from the West, though more market friendly policies such as industrial cluster and higher S&amp;T education, and horizontal targeting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R&amp;D incentives) continued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Re-rise of Industrial Policy</a:t>
            </a:r>
            <a:endParaRPr lang="en-GB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7" y="1340768"/>
            <a:ext cx="8715324" cy="4843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6237312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UNIDO IID Policy Brief #1 by </a:t>
            </a:r>
            <a:r>
              <a:rPr lang="en-US" sz="1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Juhász</a:t>
            </a:r>
            <a:r>
              <a:rPr lang="en-US" sz="1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3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Wave (2009-2014)</a:t>
            </a:r>
            <a:endParaRPr lang="en-GB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908720"/>
            <a:ext cx="9217024" cy="554461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Financial Crisis 2008</a:t>
            </a:r>
          </a:p>
          <a:p>
            <a:r>
              <a:rPr lang="en-GB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Join-instead-of-build-development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executing proactive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policies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as Korea did in 1970s-80s,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industrialize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simply by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joining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participant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GVCs is as much about being an efficient importer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world-class inputs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developing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capacity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export</a:t>
            </a:r>
          </a:p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Thailand’s Detroit of Asia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taking advantage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MNCs offshore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stages of their production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elements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know-how abroad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6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Wave (from 2016)</a:t>
            </a:r>
            <a:endParaRPr lang="en-GB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890" y="1916832"/>
            <a:ext cx="9217024" cy="554461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Started to move from GVCs to domestic markets and RVCs (e.g. ASEAN, ASEAN+3, ASEAN+6).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Amplified by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Pandemic and US vs. China Strategic Rivalry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5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Southeast Asia</a:t>
            </a:r>
            <a:endParaRPr lang="en-GB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2290"/>
            <a:ext cx="8784976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Newly Industrializing Economies (Thailand, Malaysia, Philippines, Indonesia and now Vietnam)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Praised by World Bank as a successful region with market-friendly approach (investment in basic infrastructure and education, export promotion).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reality, some successful sector-specific industrial policies (less than Northeast Asia)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Thailand: automotive, tourism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Malaysia: electronic, rubber and palm oil.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0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E93EB-AE02-4B39-94A7-832B74E3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36" y="0"/>
            <a:ext cx="8696036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The Rise of Industrial Policy under/after COVID in SE Asia</a:t>
            </a:r>
            <a:endParaRPr lang="en-US" sz="2800" b="1" dirty="0">
              <a:solidFill>
                <a:srgbClr val="3333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65A5AB28-1D87-4050-B474-3F53E0719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745164"/>
              </p:ext>
            </p:extLst>
          </p:nvPr>
        </p:nvGraphicFramePr>
        <p:xfrm>
          <a:off x="131108" y="836713"/>
          <a:ext cx="8794377" cy="5735391"/>
        </p:xfrm>
        <a:graphic>
          <a:graphicData uri="http://schemas.openxmlformats.org/drawingml/2006/table">
            <a:tbl>
              <a:tblPr firstRow="1" firstCol="1" bandRow="1"/>
              <a:tblGrid>
                <a:gridCol w="1563221">
                  <a:extLst>
                    <a:ext uri="{9D8B030D-6E8A-4147-A177-3AD203B41FA5}">
                      <a16:colId xmlns="" xmlns:a16="http://schemas.microsoft.com/office/drawing/2014/main" val="1944104070"/>
                    </a:ext>
                  </a:extLst>
                </a:gridCol>
                <a:gridCol w="7231156">
                  <a:extLst>
                    <a:ext uri="{9D8B030D-6E8A-4147-A177-3AD203B41FA5}">
                      <a16:colId xmlns="" xmlns:a16="http://schemas.microsoft.com/office/drawing/2014/main" val="3304548201"/>
                    </a:ext>
                  </a:extLst>
                </a:gridCol>
              </a:tblGrid>
              <a:tr h="548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Time frame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Policy issue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2857972"/>
                  </a:ext>
                </a:extLst>
              </a:tr>
              <a:tr h="54813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Short-term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lifelines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9744661"/>
                  </a:ext>
                </a:extLst>
              </a:tr>
              <a:tr h="548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Short-term recovery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5904621"/>
                  </a:ext>
                </a:extLst>
              </a:tr>
              <a:tr h="548139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Long-term</a:t>
                      </a:r>
                      <a:b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(post COVID-19)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resource development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3630919"/>
                  </a:ext>
                </a:extLst>
              </a:tr>
              <a:tr h="548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Business strategy and business plan development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92218972"/>
                  </a:ext>
                </a:extLst>
              </a:tr>
              <a:tr h="8485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Innovation and upgrading (e.g. new process, new product, new function, and new sector)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1196421"/>
                  </a:ext>
                </a:extLst>
              </a:tr>
              <a:tr h="548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Digitalisation and e-commerce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0561771"/>
                  </a:ext>
                </a:extLst>
              </a:tr>
              <a:tr h="5481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market creation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7018152"/>
                  </a:ext>
                </a:extLst>
              </a:tr>
              <a:tr h="1049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Industry 4.0-related technologies (e.g. blockchain, artificial intelligence, </a:t>
                      </a:r>
                      <a:r>
                        <a:rPr lang="en-GB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robotisation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and 3D printing) 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3053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1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96" y="44624"/>
            <a:ext cx="9144000" cy="994172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3333FF"/>
                </a:solidFill>
                <a:latin typeface="Calibri" panose="020F0502020204030204" pitchFamily="34" charset="0"/>
                <a:ea typeface="Yu Mincho" panose="02020400000000000000"/>
                <a:cs typeface="Cordia New" panose="020B0304020202020204" pitchFamily="34" charset="-34"/>
              </a:rPr>
              <a:t>Examples of Policy Measures (1)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196753"/>
            <a:ext cx="8834717" cy="5688632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Brunei</a:t>
            </a:r>
            <a:r>
              <a:rPr lang="en-GB" sz="3200" dirty="0"/>
              <a:t>: </a:t>
            </a:r>
            <a:r>
              <a:rPr lang="en-GB" sz="3200" dirty="0">
                <a:solidFill>
                  <a:srgbClr val="00B050"/>
                </a:solidFill>
              </a:rPr>
              <a:t>co-matching grant </a:t>
            </a:r>
            <a:r>
              <a:rPr lang="en-GB" sz="3200" dirty="0"/>
              <a:t>of up to USD 14,700 for businesses planning to move from offline to online or e-commerce; first local e-commerce directory</a:t>
            </a:r>
          </a:p>
          <a:p>
            <a:r>
              <a:rPr lang="en-GB" sz="3200" dirty="0">
                <a:solidFill>
                  <a:srgbClr val="FF0000"/>
                </a:solidFill>
              </a:rPr>
              <a:t>Indonesia</a:t>
            </a:r>
            <a:r>
              <a:rPr lang="en-GB" sz="3200" dirty="0"/>
              <a:t>: creating a demand for online products by </a:t>
            </a:r>
            <a:r>
              <a:rPr lang="en-GB" sz="3200" dirty="0">
                <a:solidFill>
                  <a:srgbClr val="00B050"/>
                </a:solidFill>
              </a:rPr>
              <a:t>subsidizing a 25% discount for online goods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Malaysia</a:t>
            </a:r>
            <a:r>
              <a:rPr lang="en-US" sz="32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200" dirty="0">
                <a:ea typeface="Yu Mincho" panose="02020400000000000000"/>
                <a:cs typeface="Cordia New" panose="020B0304020202020204" pitchFamily="34" charset="-34"/>
              </a:rPr>
              <a:t>Malaysia Digital Economy Corporation (MDEC) as a focal point to devise digital strategy and solutions for SMEs.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200" dirty="0">
                <a:ea typeface="Yu Mincho" panose="02020400000000000000"/>
                <a:cs typeface="Cordia New" panose="020B0304020202020204" pitchFamily="34" charset="-34"/>
              </a:rPr>
              <a:t>SME Digitalization Matching Grant,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200" dirty="0">
                <a:ea typeface="Yu Mincho" panose="02020400000000000000"/>
                <a:cs typeface="Cordia New" panose="020B0304020202020204" pitchFamily="34" charset="-34"/>
              </a:rPr>
              <a:t>SME Technology Transformation Fund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3200" dirty="0">
                <a:ea typeface="Yu Mincho" panose="02020400000000000000"/>
                <a:cs typeface="Cordia New" panose="020B0304020202020204" pitchFamily="34" charset="-34"/>
              </a:rPr>
              <a:t>Smart Automation Grant.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  <a:latin typeface="Calibri" panose="020F0502020204030204" pitchFamily="34" charset="0"/>
              <a:ea typeface="Yu Mincho" panose="0202040000000000000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4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rowallia New"/>
        <a:ea typeface=""/>
        <a:cs typeface="Browallia New"/>
      </a:majorFont>
      <a:minorFont>
        <a:latin typeface="Browallia New"/>
        <a:ea typeface=""/>
        <a:cs typeface="Browall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lvopohja (English)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B1662"/>
      </a:hlink>
      <a:folHlink>
        <a:srgbClr val="0070C0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Kalvopohja (English)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B1662"/>
      </a:hlink>
      <a:folHlink>
        <a:srgbClr val="0070C0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Kalvopohja (English)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B1662"/>
      </a:hlink>
      <a:folHlink>
        <a:srgbClr val="0070C0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Kalvopohja (English)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B1662"/>
      </a:hlink>
      <a:folHlink>
        <a:srgbClr val="0070C0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Kalvopohja (English)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B1662"/>
      </a:hlink>
      <a:folHlink>
        <a:srgbClr val="0070C0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Kalvopohja (English)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B1662"/>
      </a:hlink>
      <a:folHlink>
        <a:srgbClr val="0070C0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ecd_Eng_white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970</Words>
  <Application>Microsoft Office PowerPoint</Application>
  <PresentationFormat>On-screen Show (4:3)</PresentationFormat>
  <Paragraphs>99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18</vt:i4>
      </vt:variant>
    </vt:vector>
  </HeadingPairs>
  <TitlesOfParts>
    <vt:vector size="44" baseType="lpstr">
      <vt:lpstr>ＭＳ Ｐゴシック</vt:lpstr>
      <vt:lpstr>Angsana New</vt:lpstr>
      <vt:lpstr>Arial</vt:lpstr>
      <vt:lpstr>Browallia New</vt:lpstr>
      <vt:lpstr>Calibri</vt:lpstr>
      <vt:lpstr>Calibri Light</vt:lpstr>
      <vt:lpstr>Cordia New</vt:lpstr>
      <vt:lpstr>Georgia</vt:lpstr>
      <vt:lpstr>Helvetica</vt:lpstr>
      <vt:lpstr>ＭＳ 明朝</vt:lpstr>
      <vt:lpstr>ＭＳ 明朝</vt:lpstr>
      <vt:lpstr>Times New Roman</vt:lpstr>
      <vt:lpstr>Wingdings</vt:lpstr>
      <vt:lpstr>Yu Mincho</vt:lpstr>
      <vt:lpstr>Office Theme</vt:lpstr>
      <vt:lpstr>Kalvopohja (English)</vt:lpstr>
      <vt:lpstr>1_Kalvopohja (English)</vt:lpstr>
      <vt:lpstr>2_Kalvopohja (English)</vt:lpstr>
      <vt:lpstr>3_Kalvopohja (English)</vt:lpstr>
      <vt:lpstr>4_Kalvopohja (English)</vt:lpstr>
      <vt:lpstr>5_Kalvopohja (English)</vt:lpstr>
      <vt:lpstr>oecd_Eng_white</vt:lpstr>
      <vt:lpstr>9_Office Theme</vt:lpstr>
      <vt:lpstr>10_Office Theme</vt:lpstr>
      <vt:lpstr>13_Office Theme</vt:lpstr>
      <vt:lpstr>14_Office Theme</vt:lpstr>
      <vt:lpstr>The Rise/Re-rise of Industrial Policy in  Southeast Asia</vt:lpstr>
      <vt:lpstr>Industrial Policy</vt:lpstr>
      <vt:lpstr>Industrial Policy Vs. Market Friendly</vt:lpstr>
      <vt:lpstr>The Re-rise of Industrial Policy</vt:lpstr>
      <vt:lpstr>First Wave (2009-2014)</vt:lpstr>
      <vt:lpstr>Second Wave (from 2016)</vt:lpstr>
      <vt:lpstr>Southeast Asia</vt:lpstr>
      <vt:lpstr>The Rise of Industrial Policy under/after COVID in SE Asia</vt:lpstr>
      <vt:lpstr>Examples of Policy Measures (1)</vt:lpstr>
      <vt:lpstr>Examples of Innovation Policy Measures (2)</vt:lpstr>
      <vt:lpstr>PowerPoint Presentation</vt:lpstr>
      <vt:lpstr>Automotive Industry: Thailand vs. Vietnam</vt:lpstr>
      <vt:lpstr>PowerPoint Presentation</vt:lpstr>
      <vt:lpstr>Thailand’s EV Industry: Trapped</vt:lpstr>
      <vt:lpstr>Vietnam’s Policy to promote EVs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โครงสร้างพื้นฐานด้านวิทยาศาสตร์และเทคโนโลยี</dc:title>
  <dc:creator>Karantarat</dc:creator>
  <cp:lastModifiedBy>Patarapong Intarakumnerd</cp:lastModifiedBy>
  <cp:revision>219</cp:revision>
  <dcterms:created xsi:type="dcterms:W3CDTF">2008-03-17T08:38:39Z</dcterms:created>
  <dcterms:modified xsi:type="dcterms:W3CDTF">2023-10-30T06:49:27Z</dcterms:modified>
</cp:coreProperties>
</file>